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14"/>
  </p:notesMasterIdLst>
  <p:sldIdLst>
    <p:sldId id="272" r:id="rId5"/>
    <p:sldId id="293" r:id="rId6"/>
    <p:sldId id="271" r:id="rId7"/>
    <p:sldId id="288" r:id="rId8"/>
    <p:sldId id="294" r:id="rId9"/>
    <p:sldId id="289" r:id="rId10"/>
    <p:sldId id="290" r:id="rId11"/>
    <p:sldId id="291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39"/>
    <a:srgbClr val="9AD1F0"/>
    <a:srgbClr val="FCAF17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2"/>
    <p:restoredTop sz="94623"/>
  </p:normalViewPr>
  <p:slideViewPr>
    <p:cSldViewPr snapToGrid="0" snapToObjects="1">
      <p:cViewPr>
        <p:scale>
          <a:sx n="104" d="100"/>
          <a:sy n="104" d="100"/>
        </p:scale>
        <p:origin x="89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dirty="0">
                <a:effectLst/>
                <a:latin typeface="Book Antiqua" panose="02040602050305030304" pitchFamily="18" charset="0"/>
                <a:ea typeface="Calibri" panose="020F0502020204030204" pitchFamily="34" charset="0"/>
              </a:rPr>
              <a:t>Tartalmi összefoglaló: "Először ismertetem a kitűzött célokat, aztán összefoglalom (...), majd (...)" &lt;- pontokba szedve leírjuk és elmondjuk, hogy hogy néz ki az előadás.</a:t>
            </a:r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effectLst/>
                <a:latin typeface="Book Antiqua" panose="02040602050305030304" pitchFamily="18" charset="0"/>
                <a:ea typeface="Calibri" panose="020F0502020204030204" pitchFamily="34" charset="0"/>
              </a:rPr>
              <a:t>Cél, motiváció: a kitűzött cél(</a:t>
            </a:r>
            <a:r>
              <a:rPr lang="hu-HU" sz="1200" dirty="0" err="1">
                <a:effectLst/>
                <a:latin typeface="Book Antiqua" panose="02040602050305030304" pitchFamily="18" charset="0"/>
                <a:ea typeface="Calibri" panose="020F0502020204030204" pitchFamily="34" charset="0"/>
              </a:rPr>
              <a:t>okat</a:t>
            </a:r>
            <a:r>
              <a:rPr lang="hu-HU" sz="1200" dirty="0">
                <a:effectLst/>
                <a:latin typeface="Book Antiqua" panose="02040602050305030304" pitchFamily="18" charset="0"/>
                <a:ea typeface="Calibri" panose="020F0502020204030204" pitchFamily="34" charset="0"/>
              </a:rPr>
              <a:t>) ismertetjük, ezt már a szakdolgozatban is leírtuk a bevezetőben. Esetleg nagyon röviden beszélni arról, hogy mi motivált az elkészített rendszer ötletéhez.</a:t>
            </a:r>
            <a:endParaRPr lang="en-HU" sz="1200" dirty="0">
              <a:effectLst/>
              <a:latin typeface="Book Antiqua" panose="02040602050305030304" pitchFamily="18" charset="0"/>
              <a:ea typeface="Calibri" panose="020F0502020204030204" pitchFamily="34" charset="0"/>
            </a:endParaRPr>
          </a:p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Némi irodalomkutatás, ha tudunk más rendszereket vagy kutatásokat mondani, akik hasonló dolgot csináltak, itt 1 percben meg lehet őket említeni.</a:t>
            </a:r>
            <a:endParaRPr lang="en-HU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6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rendszerünk elméleti felépítése, ábrák, diagrammok, hogy oldottuk meg, de nem kell túl sok részletbe belemenni.</a:t>
            </a:r>
            <a:endParaRPr lang="en-HU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3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Teszteredmények, mérési eredmények, bármely fizikai eredmény a rendszerről (táblázatok, villódzó fények, bármi ami van és mutatja, hogy működik a rendszer).</a:t>
            </a:r>
            <a:endParaRPr lang="en-HU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95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(ahol </a:t>
            </a:r>
            <a:r>
              <a:rPr lang="hu-HU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hu-H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eleme [8,15]): Összefoglalás: "Ebben az előadásban..." szépen összefoglaljuk, hogy miről beszéltük, kb. a 10. percnél kéne ide érnünk. Szólni fognak a vizsgáztatók, ha lejárt az időnk, ekkor ide kell ugrani és 15 mp. alatt be lehet fejezni. Ide kerül továbbá a "A kutatás következő szakaszában így meg így lehetne folytatni" rész, azaz a Kitekintés is.</a:t>
            </a:r>
            <a:endParaRPr lang="en-HU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224BB-8B2A-DAC8-C639-7AFC71C0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8DB729-389C-094B-088B-455E881AC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29A5A-C01B-C30D-322A-370A75ACB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BAB40-B418-C57F-9D2B-0B59F6DBA85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DD4A2-8905-B3B6-7B4E-BC7DC0BF19E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B96AA-9B63-941C-D200-A58A7881F7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44F5B-BB6C-594B-AAE4-1DAE75D4579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C63D0-E122-C42C-8699-75371E6C3C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A246E-9ED1-F56D-AFEB-9663A38155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42ED5-478C-D963-7335-3D1632F906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0E9D7-6491-CF2B-4FEB-DAEED1245F9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82CE-502F-8D74-ACD7-9923CF23C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25818-DC27-6687-05F3-B51672143FA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36C90-5AD9-320A-59B9-E0AB55C7EE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6BDCF-C19B-E208-1B3C-B3A2F5C726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21BA0E-534C-F2DC-032F-B50C1CB2049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5AAE1-A223-C35F-D869-2F55FA8B02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06A54-26E0-ED57-D78C-DA8D5E163FA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F41764-F0ED-C461-8D7D-D1284327D16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BD3F30D-F5EC-2FAC-153B-BCBE5BF0083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60478CE-1E33-419B-2EE4-6E6856FC2D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31A1A-3F14-302D-6C5A-E4E99B1F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4ADCAD-A13C-B425-BBD6-5F39EBBF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F70D1A-D1DD-B0FE-2D10-2CF1BE7EC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DFE2D-E7BB-21D0-ADAA-E0884AC0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33899-8D5F-3113-7E52-D045F72D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4CAAB-C73B-AC44-8D87-ABB05F15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74DFB1-9C12-D227-3AA7-CAF6605F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31592-557D-55DF-593C-B355DEBC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C3A62-1A50-14DF-6B57-A8E011D0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913D1-5832-D218-86E8-F91E31AE6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0BF35-2F17-9BD9-5CA6-51FAEA4E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49E88-B61B-E0E1-98D3-A9A52897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7AB82-C89B-201A-784E-EBFE075EC7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DB9A5-5268-5F9A-801E-B3896991A9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636AA-7D22-00AA-C615-219345A769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97978-22A8-146B-2DAA-C2A4A3AA48E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FF04B-5839-5CA2-F310-E213234C80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14498-F86D-2070-C6E0-214C7699AC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F0F8C7-AC16-356E-2D97-88C17625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6D821-4678-9F78-55CF-F03730B7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5A853-D785-00DE-71BE-3F2F5446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84990-DDEA-074F-B7F3-DCC5048538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8688-2606-C0DE-28A7-0B7627AE3F7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B3686-A1BA-7912-4514-33B5C31830A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C39A34-7147-E4AD-94A4-84768D20A9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7D9C42-C95D-07AB-9421-F13C901675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5AB12-FDCC-4341-9C53-43D4014DDF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19332-C130-D1DD-B011-7FC1DC78EB1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41BC82-AE54-2914-B7A7-8C395DD862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BB4224-EA71-411E-BFCE-18BB6AC88A8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897BCC-525C-9C4B-C44E-E1F138EA60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F40C4-A75E-3214-391F-CFA3BC9B2F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865C1-6C67-0F49-B08B-073425351B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A476DC-EFEE-FC2B-FD97-4A266B25BF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3E2F-463F-2E22-60AB-B4F074CBEB3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757B8-7CD7-F858-1E7F-2AA6A4321F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BE84E-810F-605C-6D18-DFCFA68F5F2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21CAA-FBC6-2AF2-7B49-8569761D735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463D4-85DB-675D-410D-A1589DEDAB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179CDA-45C5-ADAF-A009-7F1FCFE9BDD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98098-381F-2D5C-631C-4533C7C9B49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01B52-37F8-1779-9F78-3750BDD401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946C29-1AE7-DB4A-3A54-1F3A5833F93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3DA16-8B36-8B53-EDDF-9F6104F1DD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CEB70-E6BF-A88D-FECE-5B2BDC1D55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3C3DD-FF7F-7F59-E6EF-C526CACE6A6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5BA2D-84B0-A53A-B484-8A79822A19F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85F8F-D389-8986-0434-28D1ADA513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32261-6C03-1685-4CED-3C854799EAB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5CFBAE0-9EFA-86F7-07A1-465AB73BEB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904D367-3F9D-D440-97BB-6CEA0C868AF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4C8E4-09B6-00D0-DEDD-C627685F8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09AB75-5EAA-5B19-9054-CBC9D0AC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8E436A-5599-4D13-A45E-24E96D12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9F47D-05B3-B9D7-427D-302235CA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598F7-3C59-559E-716A-780222C1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0EA50-792F-A113-5108-8774286F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E4B0D8-211E-AEAF-FF12-F344B991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3DF215-D2AC-1DAF-8C0D-9D0AD55E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6F582-E283-0B0A-6B36-05377ED9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129B8-B84A-9A60-09FB-4E2F6068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7EE14-A104-2A6F-01CB-A43482D1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4B39B-18B1-A8BD-149C-655DDBEC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1BB21-DF58-A31D-ED49-ADBCFCD965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D69BF-F7C8-8799-BB28-E00046C588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DB6115-B269-07C0-B646-93DA66FF89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7D43C-FB9E-43F0-3A9C-DBFDBC40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C729A-0111-DB8C-9221-4E6BE140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B7A6A-3BF4-E12E-588E-C5589242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8CDF0-EC9A-82BB-EBE0-14111F8E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CEEA4-99E2-4EC5-BEA5-FCAC9582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F4011-A5D2-49EB-62F2-E57CC90C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1E862-047B-F0C4-AC1B-F9DF15501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64821-2D36-042E-4745-2565618FF4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6C7CC-D264-2845-14A0-24386E8CFA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84235-DC9F-D8B2-5516-156D0FC7F3A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5710F-0B2F-416A-6628-6B8EAA066B4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E2438A-1078-70A9-3901-0DC9AA6EA1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2E805-CF76-5EE6-0239-B466D35C42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A05D2-C320-8387-2AF2-B5EBA3B2A5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3B964-FDA9-A286-240D-C1AB8EE5010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7D7498-5D83-1161-4648-5755206B36A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E8ED3-BABA-485E-00FC-B832D67266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13C1A-2B91-E1CF-BCD4-FF3101237A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45F54-89EE-A111-F412-83A3CC1C52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340A3-E65D-DE8C-7915-A5E090EB6B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1D452-897E-77E0-0109-E780112ACF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9CFAB0-F4E5-1650-5BDC-C49FE28154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93B7A-5CC7-6CB2-A685-20C6D9FDE8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56ADA-4693-5CFC-E382-19150CCF54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8A13E-A82D-56E2-5FC8-E64D049E655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D28FC-4464-BE28-AC8D-32D66A7DF12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C2EEB-5C63-8A93-78AE-B09658893D5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126F9-1DCC-8A0C-B9DB-8B026975DDF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7086D5C-D5DD-7E1B-F9D0-F58A0AB398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25EA85C-467F-2DB9-BB33-2C5003A4F1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24734-4011-2F2E-0B93-705D72517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338E68-04BA-82C5-64D4-323059C8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63F4DD-E3C4-B6DC-EE8D-75A17731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66BFF2-1D96-7DD9-B5B4-70CD0681D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0CD73-BB69-92DE-AD85-49EAEBD36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E60F4-CDE6-099F-5AB8-A99115B1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526BF-E5BA-B0A1-49A0-5D7674BF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00E7A-26D1-D834-7FCC-46C8EF7A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2A594-ABDF-3E9F-D531-997B1BC5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1EDBB7-67A2-1E0B-D70D-6D0C401D4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BE6FA-C6E8-1F38-EB17-3BB5B95F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AA537-8946-E6E7-CBD2-D25E4A7A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163FCA-9C46-DD61-FDC7-82320322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718EA-9421-6CBF-8D79-7C2260BB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FC503-E87C-C36E-92C7-DB9F5F22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88E35-00D3-845D-1499-FBDB6456F69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6D28E-0877-5DEC-D1ED-4DABB81326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B39DD-26E8-AE82-D75A-48DD4D92F4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47F672-8AAF-BDCC-11CE-7D796DADD82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408CF-4CDF-478C-A7FD-0ABF687A1E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89597-8A02-1186-7FDC-44790A62D9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CD87B-94EA-2977-E977-6040A5E908E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ADA609-B1D6-4F10-CE56-ADE1D750D63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07E79-817E-5300-FF61-8F1D0F5424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50B1C2-1790-D504-806A-F68CF988BD2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BB1C5-153C-84AC-E517-262C05AB2D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462BE-FE72-1FC1-07D1-B1F865F011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F5623-7A56-58CB-80E4-610B73664FF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9E4DCD-94C6-A53D-F77E-C3926F65D4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17DD9-8E46-FA22-A2B4-4C357630B2E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4FC91-95D7-DDF9-C29F-700D4A92C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D4EE4D-CD57-6037-CB62-5B6CDC4BA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5E374-B4B5-B368-3A41-161D6A2082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047A-40B1-4E46-80BD-4C0081F8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506" y="1300609"/>
            <a:ext cx="4684986" cy="55610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28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</a:rPr>
              <a:t>Hertelendy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</a:rPr>
              <a:t>András</a:t>
            </a:r>
            <a:endParaRPr lang="en-US" sz="32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F80553-DB6E-26DC-F81A-1427C9654669}"/>
              </a:ext>
            </a:extLst>
          </p:cNvPr>
          <p:cNvSpPr txBox="1">
            <a:spLocks/>
          </p:cNvSpPr>
          <p:nvPr/>
        </p:nvSpPr>
        <p:spPr>
          <a:xfrm>
            <a:off x="3753506" y="5510716"/>
            <a:ext cx="4684986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 i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Book Antiqua" panose="02040602050305030304" pitchFamily="18" charset="0"/>
              </a:defRPr>
            </a:lvl1pPr>
          </a:lstStyle>
          <a:p>
            <a:r>
              <a:rPr lang="en-US" sz="2400" dirty="0">
                <a:latin typeface="Avenir Book" panose="02000503020000020003" pitchFamily="2" charset="0"/>
              </a:rPr>
              <a:t>Dr. </a:t>
            </a:r>
            <a:r>
              <a:rPr lang="en-US" sz="2400" dirty="0" err="1">
                <a:latin typeface="Avenir Book" panose="02000503020000020003" pitchFamily="2" charset="0"/>
              </a:rPr>
              <a:t>Tusor</a:t>
            </a:r>
            <a:r>
              <a:rPr lang="en-US" sz="2400" dirty="0">
                <a:latin typeface="Avenir Book" panose="02000503020000020003" pitchFamily="2" charset="0"/>
              </a:rPr>
              <a:t> </a:t>
            </a:r>
            <a:r>
              <a:rPr lang="en-US" sz="2400" dirty="0" err="1">
                <a:latin typeface="Avenir Book" panose="02000503020000020003" pitchFamily="2" charset="0"/>
              </a:rPr>
              <a:t>Balázs</a:t>
            </a:r>
            <a:endParaRPr lang="en-US" sz="2400" dirty="0">
              <a:latin typeface="Avenir Book" panose="02000503020000020003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9F658B-7D21-BFEB-BE71-44887FD2D806}"/>
              </a:ext>
            </a:extLst>
          </p:cNvPr>
          <p:cNvSpPr txBox="1">
            <a:spLocks/>
          </p:cNvSpPr>
          <p:nvPr/>
        </p:nvSpPr>
        <p:spPr>
          <a:xfrm>
            <a:off x="4292161" y="4954615"/>
            <a:ext cx="3607676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2400" b="1" dirty="0" err="1"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+mn-ea"/>
                <a:cs typeface="+mn-cs"/>
              </a:rPr>
              <a:t>Konzulens</a:t>
            </a:r>
            <a:r>
              <a:rPr lang="en-US" sz="1800" dirty="0">
                <a:latin typeface="Avenir Book" panose="02000503020000020003" pitchFamily="2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F7019-394F-91A9-681C-75F87C0B9834}"/>
              </a:ext>
            </a:extLst>
          </p:cNvPr>
          <p:cNvSpPr txBox="1"/>
          <p:nvPr/>
        </p:nvSpPr>
        <p:spPr>
          <a:xfrm>
            <a:off x="1891004" y="2412811"/>
            <a:ext cx="8409989" cy="19679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  <a:buNone/>
              <a:defRPr sz="3600" b="1" i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Book Antiqua" panose="020406020503050303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3200" dirty="0" err="1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Túra</a:t>
            </a:r>
            <a:r>
              <a:rPr lang="en-GB" sz="3200" dirty="0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GB" sz="3200" dirty="0" err="1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útvonalak</a:t>
            </a:r>
            <a:r>
              <a:rPr lang="en-GB" sz="3200" dirty="0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GB" sz="3200" dirty="0" err="1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menetidejének</a:t>
            </a:r>
            <a:r>
              <a:rPr lang="en-GB" sz="3200" dirty="0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GB" sz="3200" dirty="0" err="1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következtetése</a:t>
            </a:r>
            <a:r>
              <a:rPr lang="en-GB" sz="3200" dirty="0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GB" sz="3200" dirty="0" err="1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mesterséges</a:t>
            </a:r>
            <a:r>
              <a:rPr lang="en-GB" sz="3200" dirty="0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GB" sz="3200" dirty="0" err="1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intelligencia</a:t>
            </a:r>
            <a:r>
              <a:rPr lang="en-GB" sz="3200" dirty="0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GB" sz="3200" dirty="0" err="1">
                <a:latin typeface="Avenir Book" panose="020005030200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használatával</a:t>
            </a:r>
            <a:endParaRPr lang="en-GB" sz="3200" dirty="0">
              <a:latin typeface="Avenir Book" panose="02000503020000020003" pitchFamily="2" charset="0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678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and holding a map&#10;&#10;Description automatically generated">
            <a:extLst>
              <a:ext uri="{FF2B5EF4-FFF2-40B4-BE49-F238E27FC236}">
                <a16:creationId xmlns:a16="http://schemas.microsoft.com/office/drawing/2014/main" id="{49DB0757-570A-7EC4-CC1B-6E31C3054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02" y="3799115"/>
            <a:ext cx="5218661" cy="27397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F7BA255-545B-8C27-5B0B-A85254B9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z="1600" smtClean="0"/>
              <a:pPr/>
              <a:t>2</a:t>
            </a:fld>
            <a:r>
              <a:rPr lang="en-US" sz="1600" dirty="0"/>
              <a:t>/9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5DE127-9749-EAAF-BAC4-81D551E5EA3D}"/>
              </a:ext>
            </a:extLst>
          </p:cNvPr>
          <p:cNvSpPr txBox="1">
            <a:spLocks/>
          </p:cNvSpPr>
          <p:nvPr/>
        </p:nvSpPr>
        <p:spPr>
          <a:xfrm>
            <a:off x="3656657" y="541343"/>
            <a:ext cx="4878686" cy="8016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u-HU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Tartalmi összefoglaló</a:t>
            </a:r>
            <a:endParaRPr lang="en-HU" sz="36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DF5DF-BBD7-B10C-3E07-174A38FD8867}"/>
              </a:ext>
            </a:extLst>
          </p:cNvPr>
          <p:cNvSpPr txBox="1"/>
          <p:nvPr/>
        </p:nvSpPr>
        <p:spPr>
          <a:xfrm>
            <a:off x="421117" y="1521373"/>
            <a:ext cx="5251841" cy="454197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algn="ctr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  <a:buNone/>
              <a:defRPr sz="3600" b="1" i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en-HU" sz="1800" dirty="0"/>
              <a:t>Téma választásának oka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HU" sz="1800" dirty="0"/>
              <a:t>Irodalomkutatás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HU" sz="1600" dirty="0"/>
              <a:t>Útvonal formátumok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HU" sz="1600" dirty="0"/>
              <a:t>Időtartam becslési módszerek és algoritmusok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HU" sz="1600" dirty="0"/>
              <a:t>Személyhez igazodás és a csoportos túrázás adta bonyodalmak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HU" sz="1600" dirty="0"/>
              <a:t>Adatvédelem és biztonság</a:t>
            </a:r>
          </a:p>
          <a:p>
            <a:pPr algn="l"/>
            <a:r>
              <a:rPr lang="en-HU" sz="1800" dirty="0"/>
              <a:t>3. Rendszerterv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HU" sz="1600" dirty="0"/>
              <a:t>Funkcionalitás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HU" sz="1600" dirty="0"/>
              <a:t>Online vs Offline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HU" sz="1600" dirty="0"/>
              <a:t>Frontend, backend, integrációk</a:t>
            </a:r>
          </a:p>
          <a:p>
            <a:pPr marL="914400" lvl="1" indent="-457200">
              <a:buFont typeface="+mj-lt"/>
              <a:buAutoNum type="arabicPeriod"/>
            </a:pPr>
            <a:endParaRPr lang="en-HU" sz="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F583C-4AC0-6509-5656-44AD932C0CFC}"/>
              </a:ext>
            </a:extLst>
          </p:cNvPr>
          <p:cNvSpPr txBox="1"/>
          <p:nvPr/>
        </p:nvSpPr>
        <p:spPr>
          <a:xfrm>
            <a:off x="5672958" y="1521373"/>
            <a:ext cx="2142985" cy="15375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algn="ctr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  <a:buNone/>
              <a:defRPr sz="3600" b="1" i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l"/>
            <a:r>
              <a:rPr lang="en-HU" sz="1800" dirty="0"/>
              <a:t>4. Jövőbeli tervek</a:t>
            </a:r>
          </a:p>
          <a:p>
            <a:pPr algn="l"/>
            <a:r>
              <a:rPr lang="en-HU" sz="1800" dirty="0"/>
              <a:t>5. Összefoglalás</a:t>
            </a:r>
          </a:p>
          <a:p>
            <a:pPr algn="l"/>
            <a:r>
              <a:rPr lang="en-HU" sz="1800" dirty="0"/>
              <a:t>6. Kérdések</a:t>
            </a:r>
            <a:endParaRPr lang="en-HU" sz="1600" dirty="0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C152B6D5-58D8-2994-A265-8E9743B9D3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0" b="-81"/>
          <a:stretch/>
        </p:blipFill>
        <p:spPr>
          <a:xfrm>
            <a:off x="9024820" y="0"/>
            <a:ext cx="3167180" cy="6172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41289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nowy mountain range with a pile of logs&#10;&#10;Description automatically generated">
            <a:extLst>
              <a:ext uri="{FF2B5EF4-FFF2-40B4-BE49-F238E27FC236}">
                <a16:creationId xmlns:a16="http://schemas.microsoft.com/office/drawing/2014/main" id="{E6A36AF0-29B0-C051-FA39-438A1F27D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89" y="0"/>
            <a:ext cx="9102811" cy="60670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F7BA255-545B-8C27-5B0B-A85254B9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z="1600" smtClean="0"/>
              <a:pPr/>
              <a:t>3</a:t>
            </a:fld>
            <a:r>
              <a:rPr lang="en-US" sz="1600" dirty="0"/>
              <a:t>/9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5DE127-9749-EAAF-BAC4-81D551E5EA3D}"/>
              </a:ext>
            </a:extLst>
          </p:cNvPr>
          <p:cNvSpPr txBox="1">
            <a:spLocks/>
          </p:cNvSpPr>
          <p:nvPr/>
        </p:nvSpPr>
        <p:spPr>
          <a:xfrm>
            <a:off x="3656657" y="541343"/>
            <a:ext cx="4878686" cy="8016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u-HU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Cél és motiváció</a:t>
            </a:r>
            <a:endParaRPr lang="en-HU" sz="36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65827F-F279-EC11-F653-3DC379760CF5}"/>
              </a:ext>
            </a:extLst>
          </p:cNvPr>
          <p:cNvSpPr txBox="1">
            <a:spLocks/>
          </p:cNvSpPr>
          <p:nvPr/>
        </p:nvSpPr>
        <p:spPr>
          <a:xfrm>
            <a:off x="544845" y="1447830"/>
            <a:ext cx="2704540" cy="198117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Szempontjaim:</a:t>
            </a: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AutoNum type="arabicPeriod"/>
            </a:pPr>
            <a:r>
              <a:rPr lang="en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Hasznos</a:t>
            </a: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AutoNum type="arabicPeriod"/>
            </a:pPr>
            <a:r>
              <a:rPr lang="en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Mesterséges intelligencia</a:t>
            </a: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FontTx/>
              <a:buAutoNum type="arabicPeriod"/>
            </a:pPr>
            <a:r>
              <a:rPr lang="en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Megvalósítható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HU" sz="16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HU" sz="18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59EFED-597F-149E-85AF-CC1B1732E4D0}"/>
              </a:ext>
            </a:extLst>
          </p:cNvPr>
          <p:cNvSpPr txBox="1">
            <a:spLocks/>
          </p:cNvSpPr>
          <p:nvPr/>
        </p:nvSpPr>
        <p:spPr>
          <a:xfrm>
            <a:off x="544845" y="3429000"/>
            <a:ext cx="2797069" cy="28302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A választott téma:</a:t>
            </a: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AutoNum type="arabicPeriod"/>
            </a:pPr>
            <a:r>
              <a:rPr lang="en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A kiszámítható tervezés hasznos</a:t>
            </a: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AutoNum type="arabicPeriod"/>
            </a:pPr>
            <a:r>
              <a:rPr lang="en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Nehéz egyszerű képletekkel megoldani</a:t>
            </a: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FontTx/>
              <a:buAutoNum type="arabicPeriod"/>
            </a:pPr>
            <a:r>
              <a:rPr lang="en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Egyfunkciós alkalmazás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HU" sz="16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HU" sz="18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59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A874D-39E0-6932-3BCB-86AF5FD9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E5ACF1-2035-ED44-A2A6-3FD409EE1DA9}" type="slidenum">
              <a:rPr lang="en-US" sz="1600" smtClean="0"/>
              <a:pPr/>
              <a:t>4</a:t>
            </a:fld>
            <a:r>
              <a:rPr lang="en-US" sz="1600" dirty="0"/>
              <a:t>/9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27971-7F5F-E633-2789-F213E163B8E2}"/>
              </a:ext>
            </a:extLst>
          </p:cNvPr>
          <p:cNvSpPr txBox="1">
            <a:spLocks/>
          </p:cNvSpPr>
          <p:nvPr/>
        </p:nvSpPr>
        <p:spPr>
          <a:xfrm>
            <a:off x="3656657" y="541343"/>
            <a:ext cx="4878686" cy="8016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u-HU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Irodalomkutatás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DDFECF-5BFF-2193-67EA-294675BBDEBB}"/>
              </a:ext>
            </a:extLst>
          </p:cNvPr>
          <p:cNvSpPr txBox="1">
            <a:spLocks/>
          </p:cNvSpPr>
          <p:nvPr/>
        </p:nvSpPr>
        <p:spPr>
          <a:xfrm>
            <a:off x="1438803" y="1383043"/>
            <a:ext cx="2482770" cy="198448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1. Formátumok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GPX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KML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TCX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FIT</a:t>
            </a: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hu-HU" sz="20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94447C-C578-EA90-3ABE-D1AF230F0D44}"/>
              </a:ext>
            </a:extLst>
          </p:cNvPr>
          <p:cNvSpPr txBox="1">
            <a:spLocks/>
          </p:cNvSpPr>
          <p:nvPr/>
        </p:nvSpPr>
        <p:spPr>
          <a:xfrm>
            <a:off x="6844110" y="1383042"/>
            <a:ext cx="2482770" cy="20818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2. Módszerek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Naismith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Tobler</a:t>
            </a:r>
            <a:endParaRPr lang="hu-HU" sz="18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Book</a:t>
            </a: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 Time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Munter</a:t>
            </a:r>
            <a:endParaRPr lang="hu-HU" sz="18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hu-HU" sz="20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pic>
        <p:nvPicPr>
          <p:cNvPr id="4" name="Picture 3" descr="GPX formátumú kódrészlet">
            <a:extLst>
              <a:ext uri="{FF2B5EF4-FFF2-40B4-BE49-F238E27FC236}">
                <a16:creationId xmlns:a16="http://schemas.microsoft.com/office/drawing/2014/main" id="{F403A1A2-36DF-417D-EB20-F27A8026E0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03" y="3431812"/>
            <a:ext cx="3132688" cy="21558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F03409-E0B7-B4A5-EB51-25C3E2FF4A24}"/>
              </a:ext>
            </a:extLst>
          </p:cNvPr>
          <p:cNvSpPr txBox="1"/>
          <p:nvPr/>
        </p:nvSpPr>
        <p:spPr>
          <a:xfrm>
            <a:off x="1797124" y="5583804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14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</a:rPr>
              <a:t>GPX formátumú kódrészlet</a:t>
            </a:r>
          </a:p>
        </p:txBody>
      </p:sp>
      <p:pic>
        <p:nvPicPr>
          <p:cNvPr id="11" name="Picture 10" descr="A diagram of a slope&#10;&#10;Description automatically generated">
            <a:extLst>
              <a:ext uri="{FF2B5EF4-FFF2-40B4-BE49-F238E27FC236}">
                <a16:creationId xmlns:a16="http://schemas.microsoft.com/office/drawing/2014/main" id="{69C5EDA8-F185-D8A1-C3CE-2FF5BF9BF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10" y="3464917"/>
            <a:ext cx="3572421" cy="20583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C717BE-ADBD-E1DC-CA50-9FFE4F9B7445}"/>
              </a:ext>
            </a:extLst>
          </p:cNvPr>
          <p:cNvSpPr txBox="1"/>
          <p:nvPr/>
        </p:nvSpPr>
        <p:spPr>
          <a:xfrm>
            <a:off x="7669159" y="5498179"/>
            <a:ext cx="1922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HU" dirty="0"/>
              <a:t>Naismith szabálya [1]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229366-E0FD-3A78-CD57-E88543D4E2B6}"/>
              </a:ext>
            </a:extLst>
          </p:cNvPr>
          <p:cNvSpPr txBox="1"/>
          <p:nvPr/>
        </p:nvSpPr>
        <p:spPr>
          <a:xfrm>
            <a:off x="435429" y="6195524"/>
            <a:ext cx="10252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[1] Y. </a:t>
            </a:r>
            <a:r>
              <a:rPr lang="en-GB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Mingyu</a:t>
            </a:r>
            <a:r>
              <a:rPr lang="en-GB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F. van </a:t>
            </a:r>
            <a:r>
              <a:rPr lang="en-GB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Coillie</a:t>
            </a:r>
            <a:r>
              <a:rPr lang="en-GB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M. Liu, R. de Wulf, L. Hens and X. </a:t>
            </a:r>
            <a:r>
              <a:rPr lang="en-GB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Ou</a:t>
            </a:r>
            <a:r>
              <a:rPr lang="en-GB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“</a:t>
            </a:r>
            <a:r>
              <a:rPr lang="en-GB" sz="12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BioOne</a:t>
            </a:r>
            <a:r>
              <a:rPr lang="en-GB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Digital Library,” A GIS Approach to Estimating Tourists' Offroad Use in a</a:t>
            </a:r>
            <a:r>
              <a:rPr lang="en-GB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Mountainous Protected Area of Northwest Yunnan, China, 2014.</a:t>
            </a:r>
          </a:p>
        </p:txBody>
      </p:sp>
    </p:spTree>
    <p:extLst>
      <p:ext uri="{BB962C8B-B14F-4D97-AF65-F5344CB8AC3E}">
        <p14:creationId xmlns:p14="http://schemas.microsoft.com/office/powerpoint/2010/main" val="55380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0D25E-F2FA-C15E-BE02-A58B4153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z="1600" smtClean="0"/>
              <a:pPr/>
              <a:t>5</a:t>
            </a:fld>
            <a:r>
              <a:rPr lang="en-US" sz="1600" dirty="0"/>
              <a:t>/9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773981-4F54-398D-8573-F2C809C010BA}"/>
              </a:ext>
            </a:extLst>
          </p:cNvPr>
          <p:cNvSpPr txBox="1">
            <a:spLocks/>
          </p:cNvSpPr>
          <p:nvPr/>
        </p:nvSpPr>
        <p:spPr>
          <a:xfrm>
            <a:off x="865813" y="1837959"/>
            <a:ext cx="4878686" cy="26905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3. MI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Applikációk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Random Forest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XGBoost</a:t>
            </a:r>
            <a:endParaRPr lang="hu-HU" sz="18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RNN</a:t>
            </a:r>
          </a:p>
          <a:p>
            <a:pPr marL="742950" indent="-742950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LSTM</a:t>
            </a: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hu-HU" sz="20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DE6934-C1C4-F38D-A8F6-921F42E62F0C}"/>
              </a:ext>
            </a:extLst>
          </p:cNvPr>
          <p:cNvSpPr txBox="1">
            <a:spLocks/>
          </p:cNvSpPr>
          <p:nvPr/>
        </p:nvSpPr>
        <p:spPr>
          <a:xfrm>
            <a:off x="3656657" y="541343"/>
            <a:ext cx="4878686" cy="8016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u-HU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Irodalomkutatás</a:t>
            </a:r>
          </a:p>
        </p:txBody>
      </p:sp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A9C589F1-5B57-DF54-96D8-B0239455E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044" y="1843323"/>
            <a:ext cx="5254155" cy="24512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642585-2AC8-E73D-52E6-8796A3C9B840}"/>
              </a:ext>
            </a:extLst>
          </p:cNvPr>
          <p:cNvSpPr txBox="1"/>
          <p:nvPr/>
        </p:nvSpPr>
        <p:spPr>
          <a:xfrm>
            <a:off x="6321023" y="429459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</a:defRPr>
            </a:lvl1pPr>
          </a:lstStyle>
          <a:p>
            <a:r>
              <a:rPr lang="en-HU" dirty="0"/>
              <a:t>Az RNN és az LSTM [2]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FDEEE-DA76-0FCE-0E9E-9D978DED66A3}"/>
              </a:ext>
            </a:extLst>
          </p:cNvPr>
          <p:cNvSpPr txBox="1"/>
          <p:nvPr/>
        </p:nvSpPr>
        <p:spPr>
          <a:xfrm>
            <a:off x="435428" y="6186033"/>
            <a:ext cx="1025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[2] </a:t>
            </a:r>
            <a:r>
              <a:rPr lang="en-GB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A. T. NLP, "Data Science </a:t>
            </a:r>
            <a:r>
              <a:rPr lang="en-GB" sz="12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Duniya</a:t>
            </a:r>
            <a:r>
              <a:rPr lang="en-GB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," 2021. [Online]. Available: https://</a:t>
            </a:r>
            <a:r>
              <a:rPr lang="en-GB" sz="1200" i="1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ashutoshtripathi.com</a:t>
            </a:r>
            <a:r>
              <a:rPr lang="en-GB" sz="1200" i="1" dirty="0">
                <a:solidFill>
                  <a:schemeClr val="bg1"/>
                </a:solidFill>
                <a:latin typeface="Times New Roman" panose="02020603050405020304" pitchFamily="18" charset="0"/>
              </a:rPr>
              <a:t>/2021/07/02/what-is-the-main-difference-between-rnn-and-lstm-nlp-rnn-vs-lstm/.</a:t>
            </a:r>
          </a:p>
          <a:p>
            <a:endParaRPr lang="en-GB" sz="1200" i="1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0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DDD3B1-C855-8BE6-C529-B7EAC0E0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z="1600" smtClean="0"/>
              <a:pPr/>
              <a:t>6</a:t>
            </a:fld>
            <a:r>
              <a:rPr lang="en-US" sz="1600" dirty="0"/>
              <a:t>/9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084F49-2D35-99F4-88A2-60F374E29838}"/>
              </a:ext>
            </a:extLst>
          </p:cNvPr>
          <p:cNvSpPr txBox="1">
            <a:spLocks/>
          </p:cNvSpPr>
          <p:nvPr/>
        </p:nvSpPr>
        <p:spPr>
          <a:xfrm>
            <a:off x="3656657" y="541343"/>
            <a:ext cx="4878686" cy="8016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u-HU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Irodalomkutatás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F31472-CF5A-036D-331F-DF6316FCA225}"/>
              </a:ext>
            </a:extLst>
          </p:cNvPr>
          <p:cNvSpPr txBox="1">
            <a:spLocks/>
          </p:cNvSpPr>
          <p:nvPr/>
        </p:nvSpPr>
        <p:spPr>
          <a:xfrm>
            <a:off x="1773520" y="1784386"/>
            <a:ext cx="2024650" cy="181021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4. Adaptáció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Persona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Csoport</a:t>
            </a:r>
            <a:endParaRPr lang="hu-HU" sz="16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hu-HU" sz="20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255D-6AE4-5B01-9CE0-DC325C5CF9CA}"/>
              </a:ext>
            </a:extLst>
          </p:cNvPr>
          <p:cNvSpPr txBox="1">
            <a:spLocks/>
          </p:cNvSpPr>
          <p:nvPr/>
        </p:nvSpPr>
        <p:spPr>
          <a:xfrm>
            <a:off x="4829840" y="1539397"/>
            <a:ext cx="2532319" cy="22733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5. Adatvédelem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Titkosítás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RBAC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Szabályzatok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Anonimitás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hu-HU" sz="18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hu-HU" sz="20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9FD2C8-5325-B678-4559-4319C42A9148}"/>
              </a:ext>
            </a:extLst>
          </p:cNvPr>
          <p:cNvSpPr txBox="1">
            <a:spLocks/>
          </p:cNvSpPr>
          <p:nvPr/>
        </p:nvSpPr>
        <p:spPr>
          <a:xfrm>
            <a:off x="8393829" y="1770967"/>
            <a:ext cx="2959971" cy="216647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4. Biztonság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Adat tisztítás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Titkosítás és hozzáférés kezelés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Anomália érzékelés</a:t>
            </a:r>
            <a:endParaRPr lang="hu-HU" sz="16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hu-HU" sz="20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pic>
        <p:nvPicPr>
          <p:cNvPr id="8" name="Picture 7" descr="A group of people standing on a crack&#10;&#10;Description automatically generated">
            <a:extLst>
              <a:ext uri="{FF2B5EF4-FFF2-40B4-BE49-F238E27FC236}">
                <a16:creationId xmlns:a16="http://schemas.microsoft.com/office/drawing/2014/main" id="{FD07920B-39E0-CEFC-2A30-2FC547527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8" y="3374353"/>
            <a:ext cx="3596902" cy="2166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  <p:pic>
        <p:nvPicPr>
          <p:cNvPr id="10" name="Picture 9" descr="A hand holding a symbol with stars and a padlock&#10;&#10;Description automatically generated">
            <a:extLst>
              <a:ext uri="{FF2B5EF4-FFF2-40B4-BE49-F238E27FC236}">
                <a16:creationId xmlns:a16="http://schemas.microsoft.com/office/drawing/2014/main" id="{F92F3AAB-5753-9DDC-1B18-332866D75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70" y="3733912"/>
            <a:ext cx="3596902" cy="197230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  <p:pic>
        <p:nvPicPr>
          <p:cNvPr id="12" name="Picture 11" descr="A person typing on a computer&#10;&#10;Description automatically generated">
            <a:extLst>
              <a:ext uri="{FF2B5EF4-FFF2-40B4-BE49-F238E27FC236}">
                <a16:creationId xmlns:a16="http://schemas.microsoft.com/office/drawing/2014/main" id="{C106A57C-EDF7-776B-D3F9-47A5E2E02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211" y="3923203"/>
            <a:ext cx="3417978" cy="19185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48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C765D9-6205-98B3-783B-E0B5E0C1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E5ACF1-2035-ED44-A2A6-3FD409EE1DA9}" type="slidenum">
              <a:rPr lang="en-US" sz="1600" smtClean="0"/>
              <a:pPr/>
              <a:t>7</a:t>
            </a:fld>
            <a:r>
              <a:rPr lang="en-US" sz="1600" dirty="0"/>
              <a:t>/9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43FF68-F95A-4D5C-4F5D-9F7B0E794AF4}"/>
              </a:ext>
            </a:extLst>
          </p:cNvPr>
          <p:cNvSpPr txBox="1">
            <a:spLocks/>
          </p:cNvSpPr>
          <p:nvPr/>
        </p:nvSpPr>
        <p:spPr>
          <a:xfrm>
            <a:off x="3656657" y="541343"/>
            <a:ext cx="4878686" cy="8016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u-HU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Rendszer felépítése</a:t>
            </a:r>
            <a:endParaRPr lang="en-HU" sz="36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4D6993-898C-A165-6731-FBCDB6F81672}"/>
              </a:ext>
            </a:extLst>
          </p:cNvPr>
          <p:cNvSpPr txBox="1">
            <a:spLocks/>
          </p:cNvSpPr>
          <p:nvPr/>
        </p:nvSpPr>
        <p:spPr>
          <a:xfrm>
            <a:off x="985486" y="1521602"/>
            <a:ext cx="2885802" cy="21659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15000"/>
              </a:lnSpc>
              <a:spcAft>
                <a:spcPts val="800"/>
              </a:spcAft>
              <a:buAutoNum type="arabicPeriod"/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Funkcionalitás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Előzetes becslés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Élő aktualizált becslés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Persona kezelés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Betanítás</a:t>
            </a:r>
            <a:endParaRPr lang="hu-HU" sz="14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 marL="742950" indent="-74295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hu-HU" sz="20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6359E0-1333-FF2A-427A-4380C063BAF8}"/>
              </a:ext>
            </a:extLst>
          </p:cNvPr>
          <p:cNvSpPr txBox="1">
            <a:spLocks/>
          </p:cNvSpPr>
          <p:nvPr/>
        </p:nvSpPr>
        <p:spPr>
          <a:xfrm>
            <a:off x="985486" y="3687551"/>
            <a:ext cx="2610721" cy="21659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2. Online </a:t>
            </a:r>
            <a:r>
              <a:rPr lang="hu-HU" sz="20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vs</a:t>
            </a: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 Offline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Számítási kapacitás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Internetes kapcsolat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Adatbiztonság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Fejlesztői visszajelzés</a:t>
            </a:r>
            <a:endParaRPr lang="hu-HU" sz="14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BCE9BB-48C8-6BB1-49FC-5D3A1B923F99}"/>
              </a:ext>
            </a:extLst>
          </p:cNvPr>
          <p:cNvSpPr txBox="1">
            <a:spLocks/>
          </p:cNvSpPr>
          <p:nvPr/>
        </p:nvSpPr>
        <p:spPr>
          <a:xfrm>
            <a:off x="9061123" y="1521602"/>
            <a:ext cx="2818457" cy="314318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3. Frontend</a:t>
            </a: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React</a:t>
            </a:r>
            <a:endParaRPr lang="hu-HU" sz="16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4. Backend</a:t>
            </a: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Node.js</a:t>
            </a: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, </a:t>
            </a:r>
            <a:r>
              <a:rPr lang="hu-HU" sz="1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Couchbase</a:t>
            </a: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 Mobile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20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5. Integrációk</a:t>
            </a: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Weather</a:t>
            </a: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 API</a:t>
            </a:r>
          </a:p>
          <a:p>
            <a:pPr marL="457200" indent="-4572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Google </a:t>
            </a:r>
            <a:r>
              <a:rPr lang="hu-HU" sz="1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Maps</a:t>
            </a: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 API</a:t>
            </a:r>
          </a:p>
        </p:txBody>
      </p:sp>
      <p:pic>
        <p:nvPicPr>
          <p:cNvPr id="6" name="Picture 5" descr="A diagram of machine learning&#10;&#10;Description automatically generated">
            <a:extLst>
              <a:ext uri="{FF2B5EF4-FFF2-40B4-BE49-F238E27FC236}">
                <a16:creationId xmlns:a16="http://schemas.microsoft.com/office/drawing/2014/main" id="{8B2F58EA-CE72-B772-DA85-6EC8104AE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07" y="1521602"/>
            <a:ext cx="5433060" cy="33250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06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6F0789-B5A6-6F3A-5267-20BFBE6A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z="1600" smtClean="0"/>
              <a:pPr/>
              <a:t>8</a:t>
            </a:fld>
            <a:r>
              <a:rPr lang="en-US" sz="1600" dirty="0"/>
              <a:t>/9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EFFD12-0A78-CED9-DC06-4FC36097B641}"/>
              </a:ext>
            </a:extLst>
          </p:cNvPr>
          <p:cNvSpPr txBox="1">
            <a:spLocks/>
          </p:cNvSpPr>
          <p:nvPr/>
        </p:nvSpPr>
        <p:spPr>
          <a:xfrm>
            <a:off x="3656657" y="541343"/>
            <a:ext cx="4878686" cy="8016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hu-HU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Összefoglalás</a:t>
            </a:r>
            <a:endParaRPr lang="en-HU" sz="36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01BDE3-5EC1-5530-075A-EE610D07D6BE}"/>
              </a:ext>
            </a:extLst>
          </p:cNvPr>
          <p:cNvSpPr txBox="1">
            <a:spLocks/>
          </p:cNvSpPr>
          <p:nvPr/>
        </p:nvSpPr>
        <p:spPr>
          <a:xfrm>
            <a:off x="6743409" y="1393504"/>
            <a:ext cx="4492535" cy="36299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Következő félévi tervek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Prototípus elkészítése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Tanítóadatok beszerzése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Előzetes becslés tesztelése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Aktualizált becslés implementálása majd tesztelése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u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Dokumentáció elkészítése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HU" sz="1800" b="1" dirty="0">
              <a:solidFill>
                <a:schemeClr val="bg1"/>
              </a:solidFill>
              <a:effectLst>
                <a:outerShdw blurRad="359238" dist="304168" dir="5400000" algn="t" rotWithShape="0">
                  <a:prstClr val="black"/>
                </a:outerShdw>
              </a:effectLst>
              <a:latin typeface="Avenir Book" panose="02000503020000020003" pitchFamily="2" charset="0"/>
              <a:ea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1A5878-9D20-58D4-5D1F-993811F90A9A}"/>
              </a:ext>
            </a:extLst>
          </p:cNvPr>
          <p:cNvSpPr txBox="1">
            <a:spLocks/>
          </p:cNvSpPr>
          <p:nvPr/>
        </p:nvSpPr>
        <p:spPr>
          <a:xfrm>
            <a:off x="956056" y="1524949"/>
            <a:ext cx="5455629" cy="32547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hu-HU" sz="18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Eddigi előrehaladás: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Lehetőségek és eszközök feltérképezve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Keretrendszer és megvalósítási mód megtervezve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HU" sz="1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ea typeface="Calibri" panose="020F0502020204030204" pitchFamily="34" charset="0"/>
              </a:rPr>
              <a:t>Tanítóadatok beszerzési módja megvan</a:t>
            </a:r>
          </a:p>
        </p:txBody>
      </p:sp>
      <p:pic>
        <p:nvPicPr>
          <p:cNvPr id="7" name="Picture 6" descr="A person touching a diagram&#10;&#10;Description automatically generated">
            <a:extLst>
              <a:ext uri="{FF2B5EF4-FFF2-40B4-BE49-F238E27FC236}">
                <a16:creationId xmlns:a16="http://schemas.microsoft.com/office/drawing/2014/main" id="{22A2B999-9973-8BBC-BAD6-44C4A5F30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56" y="3152305"/>
            <a:ext cx="4608645" cy="24431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  <p:pic>
        <p:nvPicPr>
          <p:cNvPr id="9" name="Picture 8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7B7CEC0D-6B43-9365-7A6D-AD50823A1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09" y="3985065"/>
            <a:ext cx="3682559" cy="23712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8463" dist="65739" dir="8100000" sx="102000" sy="102000" algn="tr" rotWithShape="0">
              <a:prstClr val="black">
                <a:alpha val="4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7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79463D-2949-B85B-1E6A-ADDA64056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8184" y="2634377"/>
            <a:ext cx="7375632" cy="1589246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Köszönöm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 a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szíves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figyelmet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várom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kérdéseiket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59238" dist="304168" dir="5400000" algn="t" rotWithShape="0">
                    <a:prstClr val="black"/>
                  </a:outerShdw>
                </a:effectLst>
                <a:latin typeface="Avenir Book" panose="02000503020000020003" pitchFamily="2" charset="0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172032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548</Words>
  <Application>Microsoft Macintosh PowerPoint</Application>
  <PresentationFormat>Widescreen</PresentationFormat>
  <Paragraphs>112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Avenir Book</vt:lpstr>
      <vt:lpstr>Book Antiqua</vt:lpstr>
      <vt:lpstr>Calibri</vt:lpstr>
      <vt:lpstr>Open Sans</vt:lpstr>
      <vt:lpstr>Open Sans Light</vt:lpstr>
      <vt:lpstr>Times New Roman</vt:lpstr>
      <vt:lpstr>2_Office Theme</vt:lpstr>
      <vt:lpstr>3_Office Theme</vt:lpstr>
      <vt:lpstr>4_Office Theme</vt:lpstr>
      <vt:lpstr>5_Office Theme</vt:lpstr>
      <vt:lpstr>Hertelendy András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Hertelendy András</cp:lastModifiedBy>
  <cp:revision>126</cp:revision>
  <cp:lastPrinted>2019-02-21T16:25:53Z</cp:lastPrinted>
  <dcterms:created xsi:type="dcterms:W3CDTF">2019-01-21T14:36:44Z</dcterms:created>
  <dcterms:modified xsi:type="dcterms:W3CDTF">2024-05-17T18:59:42Z</dcterms:modified>
</cp:coreProperties>
</file>